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26" r:id="rId1"/>
  </p:sldMasterIdLst>
  <p:notesMasterIdLst>
    <p:notesMasterId r:id="rId16"/>
  </p:notesMasterIdLst>
  <p:sldIdLst>
    <p:sldId id="256" r:id="rId2"/>
    <p:sldId id="257" r:id="rId3"/>
    <p:sldId id="274" r:id="rId4"/>
    <p:sldId id="275" r:id="rId5"/>
    <p:sldId id="258" r:id="rId6"/>
    <p:sldId id="276" r:id="rId7"/>
    <p:sldId id="271" r:id="rId8"/>
    <p:sldId id="277" r:id="rId9"/>
    <p:sldId id="283" r:id="rId10"/>
    <p:sldId id="284" r:id="rId11"/>
    <p:sldId id="279" r:id="rId12"/>
    <p:sldId id="280" r:id="rId13"/>
    <p:sldId id="281" r:id="rId14"/>
    <p:sldId id="25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52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AD3535B-A0F6-4EAA-B9CE-DA2DC57CD3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89090E-10A9-48A8-B510-500DDBCE16F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FE24D0-ACBA-431D-812A-FC401D9E5606}" type="datetimeFigureOut">
              <a:rPr lang="en-US" smtClean="0"/>
              <a:t>10/15/2019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AD9596F-FC47-4346-B522-45519EFD80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A23602D1-6F00-4E7F-A5AA-E69C069B6F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C174F3-56CF-44F4-BB45-9EF98F59800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45C85F-87FC-4907-B920-8C235A4328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22451F-5168-4BCE-9B29-3AF74B7CE4F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928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F911-B8F3-1042-B226-54911C0C3F55}" type="datetimeFigureOut">
              <a:rPr lang="en-US" smtClean="0"/>
              <a:t>10/15/2019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376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F911-B8F3-1042-B226-54911C0C3F55}" type="datetimeFigureOut">
              <a:rPr lang="en-US" smtClean="0"/>
              <a:t>10/15/2019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831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F911-B8F3-1042-B226-54911C0C3F55}" type="datetimeFigureOut">
              <a:rPr lang="en-US" smtClean="0"/>
              <a:t>10/15/2019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907969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F911-B8F3-1042-B226-54911C0C3F55}" type="datetimeFigureOut">
              <a:rPr lang="en-US" smtClean="0"/>
              <a:t>10/15/2019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9614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F911-B8F3-1042-B226-54911C0C3F55}" type="datetimeFigureOut">
              <a:rPr lang="en-US" smtClean="0"/>
              <a:t>10/15/2019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7882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F911-B8F3-1042-B226-54911C0C3F55}" type="datetimeFigureOut">
              <a:rPr lang="en-US" smtClean="0"/>
              <a:t>10/15/2019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4978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5098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1134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364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9293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506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730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10/15/2019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19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10/15/2019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468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10/15/2019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882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20B0-942C-45B1-854F-D9443140D2FC}" type="datetimeFigureOut">
              <a:rPr lang="en-US" smtClean="0"/>
              <a:t>10/15/2019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146C2-5F89-4E1E-9BCE-706AF4B7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115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906F911-B8F3-1042-B226-54911C0C3F55}" type="datetimeFigureOut">
              <a:rPr lang="en-US" smtClean="0"/>
              <a:t>10/15/2019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9257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  <p:sldLayoutId id="2147484038" r:id="rId12"/>
    <p:sldLayoutId id="2147484039" r:id="rId13"/>
    <p:sldLayoutId id="2147484040" r:id="rId14"/>
    <p:sldLayoutId id="2147484041" r:id="rId15"/>
    <p:sldLayoutId id="2147484042" r:id="rId16"/>
    <p:sldLayoutId id="214748404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7" Type="http://schemas.openxmlformats.org/officeDocument/2006/relationships/image" Target="../media/image12.sv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24413-7BA3-4595-87CA-7C7D985F5C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26431" y="940591"/>
            <a:ext cx="6739136" cy="2387918"/>
          </a:xfrm>
        </p:spPr>
        <p:txBody>
          <a:bodyPr anchor="b">
            <a:normAutofit/>
          </a:bodyPr>
          <a:lstStyle/>
          <a:p>
            <a:r>
              <a:rPr lang="en-US" sz="6600" dirty="0">
                <a:solidFill>
                  <a:srgbClr val="FFFFFF"/>
                </a:solidFill>
              </a:rPr>
              <a:t>How Insightful!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243016-F545-4591-BBD9-1C81EC56CD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80040" y="3529492"/>
            <a:ext cx="8031918" cy="178815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Grok Your ASP.NET Core Web Apps with Application Insights</a:t>
            </a:r>
          </a:p>
        </p:txBody>
      </p:sp>
    </p:spTree>
    <p:extLst>
      <p:ext uri="{BB962C8B-B14F-4D97-AF65-F5344CB8AC3E}">
        <p14:creationId xmlns:p14="http://schemas.microsoft.com/office/powerpoint/2010/main" val="1136486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594FC8B-8CD2-407F-94F1-9C71F5AEC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ABC971-8D40-4A4F-AC60-28B917278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B9C04DC5-313B-4FE4-B868-5672A3764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91AE23E-90C9-4963-96E2-8DADBFC3B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5F93E90-4379-4AAC-B021-E5FA6D974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29FDD08-42D8-4AFF-90E5-5DAA5BC4CB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212F98-52B5-4862-A088-FCE4B14B2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925" y="1325880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000" dirty="0"/>
              <a:t>Enabling run time telemetry in IIS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C1E981B-F06E-48B4-9275-F4B261AFCA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15712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36">
            <a:extLst>
              <a:ext uri="{FF2B5EF4-FFF2-40B4-BE49-F238E27FC236}">
                <a16:creationId xmlns:a16="http://schemas.microsoft.com/office/drawing/2014/main" id="{312E2C24-0CD2-4071-8CE2-B059993A9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5">
            <a:extLst>
              <a:ext uri="{FF2B5EF4-FFF2-40B4-BE49-F238E27FC236}">
                <a16:creationId xmlns:a16="http://schemas.microsoft.com/office/drawing/2014/main" id="{24F1DC13-C830-4B86-A9C6-927F5C55D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3708596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FEE636-0BDC-4F07-8A50-A73C1B65AE4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4528" y="1141407"/>
            <a:ext cx="6767182" cy="461860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67845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1F0BA10-E2FC-42B8-887D-F6D1E28C2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Demo – Runtime Instrumentation and Telemetry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00454C-32E7-4207-BE13-F198BFE041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Get to the good part already!</a:t>
            </a:r>
          </a:p>
        </p:txBody>
      </p:sp>
    </p:spTree>
    <p:extLst>
      <p:ext uri="{BB962C8B-B14F-4D97-AF65-F5344CB8AC3E}">
        <p14:creationId xmlns:p14="http://schemas.microsoft.com/office/powerpoint/2010/main" val="1602450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F99ED-C9F8-491B-ADEE-0151AEF7E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02419E-08BE-4C7F-9247-E7DBA675F7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We’re almost done!</a:t>
            </a:r>
          </a:p>
        </p:txBody>
      </p:sp>
    </p:spTree>
    <p:extLst>
      <p:ext uri="{BB962C8B-B14F-4D97-AF65-F5344CB8AC3E}">
        <p14:creationId xmlns:p14="http://schemas.microsoft.com/office/powerpoint/2010/main" val="370798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13FF04-79D0-46BC-9941-F80C271F7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BC85AE3-252B-4BFE-A852-908B27CE1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https://github.com/camsoper/how-insightful</a:t>
            </a:r>
          </a:p>
          <a:p>
            <a:r>
              <a:rPr lang="en-US" sz="2800" dirty="0"/>
              <a:t>Things to check out next</a:t>
            </a:r>
          </a:p>
          <a:p>
            <a:pPr lvl="1"/>
            <a:r>
              <a:rPr lang="en-US" sz="2400" dirty="0"/>
              <a:t>Profiling </a:t>
            </a:r>
          </a:p>
          <a:p>
            <a:pPr lvl="1"/>
            <a:r>
              <a:rPr lang="en-US" sz="2400" dirty="0"/>
              <a:t>Analytics (machine learning)</a:t>
            </a:r>
          </a:p>
          <a:p>
            <a:pPr lvl="1"/>
            <a:r>
              <a:rPr lang="en-US" sz="2400" dirty="0"/>
              <a:t>Alerts</a:t>
            </a:r>
          </a:p>
          <a:p>
            <a:pPr lvl="1"/>
            <a:r>
              <a:rPr lang="en-US" sz="2400" dirty="0"/>
              <a:t>Workbooks/Reports</a:t>
            </a:r>
          </a:p>
          <a:p>
            <a:pPr lvl="1"/>
            <a:r>
              <a:rPr lang="en-US" sz="2400" dirty="0"/>
              <a:t>API/Continuous Export</a:t>
            </a:r>
          </a:p>
          <a:p>
            <a:r>
              <a:rPr lang="en-US" sz="2800" dirty="0"/>
              <a:t>Excellent docs!  https://docs.microsoft.com/azure/azure-monitor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00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DBAA0-9AEF-47A6-A1B1-2CEC295430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5983" y="178904"/>
            <a:ext cx="9440034" cy="6679096"/>
          </a:xfrm>
        </p:spPr>
        <p:txBody>
          <a:bodyPr>
            <a:normAutofit/>
          </a:bodyPr>
          <a:lstStyle/>
          <a:p>
            <a:r>
              <a:rPr lang="en-US" dirty="0"/>
              <a:t>Thank you!</a:t>
            </a:r>
            <a:br>
              <a:rPr lang="en-US" dirty="0"/>
            </a:br>
            <a:r>
              <a:rPr lang="en-US" dirty="0"/>
              <a:t>      </a:t>
            </a:r>
            <a:br>
              <a:rPr lang="en-US" dirty="0"/>
            </a:br>
            <a:r>
              <a:rPr lang="en-US" sz="2800" dirty="0"/>
              <a:t>     	</a:t>
            </a:r>
            <a:r>
              <a:rPr lang="en-US" sz="3600" dirty="0"/>
              <a:t>@CamSoper                   </a:t>
            </a:r>
            <a:r>
              <a:rPr lang="en-US" sz="3600" dirty="0" err="1"/>
              <a:t>CamSoper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46E4B4-1654-461F-85CF-45ACCB73C9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326" y="3752300"/>
            <a:ext cx="1260417" cy="12604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2B91B77-0141-4D0F-AC19-00697D3FB3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9733" y="3944269"/>
            <a:ext cx="1054412" cy="87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692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18E5C-FBF8-4D93-AFA7-3A2FA4764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7806" y="1455002"/>
            <a:ext cx="5857102" cy="330884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100" dirty="0"/>
              <a:t>Hi! I’m Cam.</a:t>
            </a:r>
            <a:br>
              <a:rPr lang="en-US" sz="6100" dirty="0"/>
            </a:br>
            <a:r>
              <a:rPr lang="en-US" sz="4400" dirty="0"/>
              <a:t>I work for Microsoft.</a:t>
            </a:r>
            <a:endParaRPr lang="en-US" sz="60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446F663-2B69-4A5F-A7E7-6CDA560DF1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7" r="8067"/>
          <a:stretch/>
        </p:blipFill>
        <p:spPr>
          <a:xfrm>
            <a:off x="-1" y="10"/>
            <a:ext cx="609440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946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3BE4A-D466-4331-B2CE-3DFED29FF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we’ll cover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84BBF-14FA-4A9D-8A55-9B051C560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What Application Insights is and why you need it</a:t>
            </a:r>
          </a:p>
          <a:p>
            <a:r>
              <a:rPr lang="en-US" sz="2800" dirty="0"/>
              <a:t>Instrumenting your app for Application Insights</a:t>
            </a:r>
          </a:p>
          <a:p>
            <a:r>
              <a:rPr lang="en-US" sz="2800" dirty="0"/>
              <a:t>Viewing Application Insights telemetry</a:t>
            </a:r>
          </a:p>
          <a:p>
            <a:r>
              <a:rPr lang="en-US" sz="2800" dirty="0"/>
              <a:t>Using telemetry in our ASP.NET Core app to solve:</a:t>
            </a:r>
          </a:p>
          <a:p>
            <a:pPr lvl="1"/>
            <a:r>
              <a:rPr lang="en-US" sz="2400" dirty="0"/>
              <a:t>A performance bottleneck</a:t>
            </a:r>
          </a:p>
          <a:p>
            <a:pPr lvl="1"/>
            <a:r>
              <a:rPr lang="en-US" sz="2400" dirty="0"/>
              <a:t>An unhandled exception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3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E359A00-B55A-4827-917C-328C2554E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you need Application Insights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9DFC11-0B0B-4DCA-B070-B60DB88AA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9698575" cy="860400"/>
          </a:xfrm>
        </p:spPr>
        <p:txBody>
          <a:bodyPr>
            <a:normAutofit/>
          </a:bodyPr>
          <a:lstStyle/>
          <a:p>
            <a:r>
              <a:rPr lang="en-US" i="1" dirty="0"/>
              <a:t>(Unless you don’t want to know what your application is doing)</a:t>
            </a:r>
          </a:p>
        </p:txBody>
      </p:sp>
    </p:spTree>
    <p:extLst>
      <p:ext uri="{BB962C8B-B14F-4D97-AF65-F5344CB8AC3E}">
        <p14:creationId xmlns:p14="http://schemas.microsoft.com/office/powerpoint/2010/main" val="3277535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E033741-8B76-4BD5-854D-4B00E8DBAA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4178" y="1530886"/>
            <a:ext cx="8643642" cy="47540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FA475B-D6C2-49BB-BA32-8E739D00E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8" y="545575"/>
            <a:ext cx="10353762" cy="970450"/>
          </a:xfrm>
        </p:spPr>
        <p:txBody>
          <a:bodyPr/>
          <a:lstStyle/>
          <a:p>
            <a:r>
              <a:rPr lang="en-US" dirty="0"/>
              <a:t>Production troubleshooting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6FBF7F-C9C5-4D45-9672-0BEBF3EAE7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998" y="1530886"/>
            <a:ext cx="4754003" cy="47540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057AD44-7373-42AE-9382-AF44B0A4D2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638" y="1530886"/>
            <a:ext cx="7712722" cy="4739142"/>
          </a:xfrm>
          <a:prstGeom prst="rect">
            <a:avLst/>
          </a:prstGeom>
        </p:spPr>
      </p:pic>
      <p:pic>
        <p:nvPicPr>
          <p:cNvPr id="6" name="Picture 2" descr="https://azure.microsoft.com/svghandler/application-insights/?width=600&amp;height=315">
            <a:extLst>
              <a:ext uri="{FF2B5EF4-FFF2-40B4-BE49-F238E27FC236}">
                <a16:creationId xmlns:a16="http://schemas.microsoft.com/office/drawing/2014/main" id="{95FD0BD2-AAE3-4646-A100-DB1DDB3D7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7999" y="1473628"/>
            <a:ext cx="9136000" cy="479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30EE6780-EC57-4B4A-9C69-B51ABA899A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771692" y="1530886"/>
            <a:ext cx="3648434" cy="3648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781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L 0.22214 0.00486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07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B5182-67C8-4535-B13B-A14D94E98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Insights at a glance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803518-54E6-49AB-B59D-C5A8BBBAE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8267" y="1580050"/>
            <a:ext cx="6964818" cy="5034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760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3.7037E-6 L 2.59124E-17 -1.11111E-6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2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2D963-2E8D-48D8-A4DE-2CC6D53A2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Where did you come from, where did you go?</a:t>
            </a:r>
          </a:p>
        </p:txBody>
      </p:sp>
      <p:pic>
        <p:nvPicPr>
          <p:cNvPr id="5" name="Content Placeholder 4" descr="A close up of a sign&#10;&#10;Description generated with high confidence">
            <a:extLst>
              <a:ext uri="{FF2B5EF4-FFF2-40B4-BE49-F238E27FC236}">
                <a16:creationId xmlns:a16="http://schemas.microsoft.com/office/drawing/2014/main" id="{FDB7DDE4-E481-4F78-A6F1-38B5E92EF8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857" y="1343997"/>
            <a:ext cx="8432286" cy="4915135"/>
          </a:xfrm>
        </p:spPr>
      </p:pic>
    </p:spTree>
    <p:extLst>
      <p:ext uri="{BB962C8B-B14F-4D97-AF65-F5344CB8AC3E}">
        <p14:creationId xmlns:p14="http://schemas.microsoft.com/office/powerpoint/2010/main" val="1464849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B4694-BB9D-466B-8EB0-CE1B7CF5C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234462"/>
            <a:ext cx="10353762" cy="970450"/>
          </a:xfrm>
        </p:spPr>
        <p:txBody>
          <a:bodyPr/>
          <a:lstStyle/>
          <a:p>
            <a:r>
              <a:rPr lang="en-US" dirty="0"/>
              <a:t>Instrumentation escalation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D82A28-7A8A-42DC-B3EA-A465B6BE8A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63060" y="1204912"/>
            <a:ext cx="3855230" cy="5405031"/>
          </a:xfrm>
          <a:prstGeom prst="rect">
            <a:avLst/>
          </a:prstGeom>
        </p:spPr>
      </p:pic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CBDFB618-A530-4F11-BF40-03901370951D}"/>
              </a:ext>
            </a:extLst>
          </p:cNvPr>
          <p:cNvSpPr/>
          <p:nvPr/>
        </p:nvSpPr>
        <p:spPr>
          <a:xfrm>
            <a:off x="4163058" y="1164341"/>
            <a:ext cx="4078263" cy="14302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4814586-8E96-4BFA-85AF-2D9BD9CBC7A0}"/>
              </a:ext>
            </a:extLst>
          </p:cNvPr>
          <p:cNvSpPr/>
          <p:nvPr/>
        </p:nvSpPr>
        <p:spPr>
          <a:xfrm>
            <a:off x="4163059" y="2571567"/>
            <a:ext cx="4078263" cy="137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4EE4504-3D78-425B-8B47-3516952A45F5}"/>
              </a:ext>
            </a:extLst>
          </p:cNvPr>
          <p:cNvSpPr/>
          <p:nvPr/>
        </p:nvSpPr>
        <p:spPr>
          <a:xfrm>
            <a:off x="4163060" y="3941518"/>
            <a:ext cx="4078263" cy="12382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73CAAC-F4A1-4BBF-AD16-99BA9C3B93BF}"/>
              </a:ext>
            </a:extLst>
          </p:cNvPr>
          <p:cNvSpPr/>
          <p:nvPr/>
        </p:nvSpPr>
        <p:spPr>
          <a:xfrm>
            <a:off x="4163060" y="5179731"/>
            <a:ext cx="4078263" cy="14523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069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594FC8B-8CD2-407F-94F1-9C71F5AEC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ABC971-8D40-4A4F-AC60-28B917278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B9C04DC5-313B-4FE4-B868-5672A3764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91AE23E-90C9-4963-96E2-8DADBFC3B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5F93E90-4379-4AAC-B021-E5FA6D974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29FDD08-42D8-4AFF-90E5-5DAA5BC4CB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0029A6-1D80-47F5-ADDB-80E201362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925" y="1325880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000" dirty="0"/>
              <a:t>Enabling run time telemetry in Azure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C1E981B-F06E-48B4-9275-F4B261AFCA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15712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36">
            <a:extLst>
              <a:ext uri="{FF2B5EF4-FFF2-40B4-BE49-F238E27FC236}">
                <a16:creationId xmlns:a16="http://schemas.microsoft.com/office/drawing/2014/main" id="{312E2C24-0CD2-4071-8CE2-B059993A9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5">
            <a:extLst>
              <a:ext uri="{FF2B5EF4-FFF2-40B4-BE49-F238E27FC236}">
                <a16:creationId xmlns:a16="http://schemas.microsoft.com/office/drawing/2014/main" id="{24F1DC13-C830-4B86-A9C6-927F5C55D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3708596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92A79E-E397-4842-A4C1-0E3267CCBE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3854" y="1273227"/>
            <a:ext cx="6270662" cy="431108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077120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174</Words>
  <Application>Microsoft Office PowerPoint</Application>
  <PresentationFormat>Widescreen</PresentationFormat>
  <Paragraphs>33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Gothic</vt:lpstr>
      <vt:lpstr>Wingdings 3</vt:lpstr>
      <vt:lpstr>Ion</vt:lpstr>
      <vt:lpstr>How Insightful!</vt:lpstr>
      <vt:lpstr>Hi! I’m Cam. I work for Microsoft.</vt:lpstr>
      <vt:lpstr>What we’ll cover</vt:lpstr>
      <vt:lpstr>Why you need Application Insights</vt:lpstr>
      <vt:lpstr>Production troubleshooting</vt:lpstr>
      <vt:lpstr>Insights at a glance</vt:lpstr>
      <vt:lpstr>Where did you come from, where did you go?</vt:lpstr>
      <vt:lpstr>Instrumentation escalation</vt:lpstr>
      <vt:lpstr>Enabling run time telemetry in Azure</vt:lpstr>
      <vt:lpstr>Enabling run time telemetry in IIS</vt:lpstr>
      <vt:lpstr>Demo – Runtime Instrumentation and Telemetry</vt:lpstr>
      <vt:lpstr>Conclusion</vt:lpstr>
      <vt:lpstr>What’s next?</vt:lpstr>
      <vt:lpstr>Thank you!              @CamSoper                   CamSoper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Insightful!</dc:title>
  <dc:creator>Cam Soper</dc:creator>
  <cp:lastModifiedBy>Cam Soper</cp:lastModifiedBy>
  <cp:revision>4</cp:revision>
  <dcterms:created xsi:type="dcterms:W3CDTF">2019-07-19T03:41:32Z</dcterms:created>
  <dcterms:modified xsi:type="dcterms:W3CDTF">2019-10-16T03:01:57Z</dcterms:modified>
</cp:coreProperties>
</file>